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Unmapped sales ($)</c:v>
                </c:pt>
              </c:strCache>
            </c:strRef>
          </c:tx>
          <c:spPr>
            <a:solidFill>
              <a:srgbClr val="1F3864"/>
            </a:solidFill>
          </c:spPr>
          <c:cat>
            <c:strRef>
              <c:f>Sheet1!$A$2:$A$4</c:f>
              <c:strCache>
                <c:ptCount val="3"/>
                <c:pt idx="0">
                  <c:v>July 2026</c:v>
                </c:pt>
                <c:pt idx="1">
                  <c:v>August 2026</c:v>
                </c:pt>
                <c:pt idx="2">
                  <c:v>September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11232.0</c:v>
                </c:pt>
                <c:pt idx="1">
                  <c:v>10271.0</c:v>
                </c:pt>
                <c:pt idx="2">
                  <c:v>10006.0</c:v>
                </c:pt>
              </c:numCache>
            </c:numRef>
          </c:val>
        </c:ser>
        <c:dLbls>
          <c:numFmt formatCode="$#,##0" sourceLinked="0"/>
          <c:txPr>
            <a:bodyPr/>
            <a:lstStyle/>
            <a:p>
              <a:pPr>
                <a:defRPr sz="12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3000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3864"/>
                </a:solidFill>
              </a:defRPr>
            </a:pPr>
            <a:r>
              <a:t>The gap: $31,509 of Smithfield sales have no product 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7F7F7F"/>
                </a:solidFill>
              </a:defRPr>
            </a:pPr>
            <a:r>
              <a:t>July–September 2026 · net sales ex GST · Smithfield Depot Branch Review, Finding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2651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C0504D"/>
                </a:solidFill>
              </a:defRPr>
            </a:pPr>
            <a:r>
              <a:t>581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5603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7F7F7F"/>
                </a:solidFill>
              </a:defRPr>
            </a:pPr>
            <a:r>
              <a:t>invoice lines with no product 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7560" y="1737360"/>
            <a:ext cx="2651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C0504D"/>
                </a:solidFill>
              </a:defRPr>
            </a:pPr>
            <a:r>
              <a:t>731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37560" y="25603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7F7F7F"/>
                </a:solidFill>
              </a:defRPr>
            </a:pPr>
            <a:r>
              <a:t>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79" y="1737360"/>
            <a:ext cx="2651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C0504D"/>
                </a:solidFill>
              </a:defRPr>
            </a:pPr>
            <a:r>
              <a:t>98.7%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79" y="25603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7F7F7F"/>
                </a:solidFill>
              </a:defRPr>
            </a:pPr>
            <a:r>
              <a:t>of the company’s $31,919 of such sales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5399" y="1737360"/>
            <a:ext cx="2651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C0504D"/>
                </a:solidFill>
              </a:defRPr>
            </a:pPr>
            <a:r>
              <a:t>1.6%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15399" y="2560320"/>
            <a:ext cx="26517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7F7F7F"/>
                </a:solidFill>
              </a:defRPr>
            </a:pPr>
            <a:r>
              <a:t>of Smithfield’s Jul–Sep 2026 sales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48640" y="3383280"/>
          <a:ext cx="6583680" cy="2926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498079" y="3566160"/>
            <a:ext cx="42062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/>
            </a:pPr>
            <a:r>
              <a:t>Total $31,509 (11,232 + 10,271 + 10,006).</a:t>
            </a:r>
            <a:br/>
            <a:br/>
            <a:r>
              <a:t>Nothing before July 2026.</a:t>
            </a:r>
            <a:br/>
            <a:br/>
            <a:r>
              <a:t>No code means no known cost: we can’t check margin, stock, or supplier promo claims on these lines.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3864"/>
                </a:solidFill>
              </a:defRPr>
            </a:pPr>
            <a:r>
              <a:t>The evidence: five descriptions, 581 lines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7F7F7F"/>
                </a:solidFill>
              </a:defRPr>
            </a:pPr>
            <a:r>
              <a:t>Smithfield lines with no product code, July–September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645920"/>
          <a:ext cx="74980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1005840"/>
                <a:gridCol w="1005840"/>
                <a:gridCol w="1645920"/>
              </a:tblGrid>
              <a:tr h="470262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Line 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Net sales ex GST</a:t>
                      </a:r>
                    </a:p>
                  </a:txBody>
                  <a:tcPr/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1500" b="0"/>
                      </a:pPr>
                      <a:r>
                        <a:t>Lager ctn 24 -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$15,334</a:t>
                      </a:r>
                    </a:p>
                  </a:txBody>
                  <a:tcPr/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1500" b="0"/>
                      </a:pPr>
                      <a:r>
                        <a:t>Gin 700 house - promo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$13,533</a:t>
                      </a:r>
                    </a:p>
                  </a:txBody>
                  <a:tcPr/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1500" b="0"/>
                      </a:pPr>
                      <a:r>
                        <a:t>LAGER KEG 50 - CLUB 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$980</a:t>
                      </a:r>
                    </a:p>
                  </a:txBody>
                  <a:tcPr/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1500" b="0"/>
                      </a:pPr>
                      <a:r>
                        <a:t>HAZY KEG 50L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$867</a:t>
                      </a:r>
                    </a:p>
                  </a:txBody>
                  <a:tcPr/>
                </a:tc>
              </a:tr>
              <a:tr h="470262">
                <a:tc>
                  <a:txBody>
                    <a:bodyPr/>
                    <a:lstStyle/>
                    <a:p>
                      <a:pPr>
                        <a:defRPr sz="1500" b="0"/>
                      </a:pPr>
                      <a:r>
                        <a:t>Pale 50L keg (club)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0"/>
                      </a:pPr>
                      <a:r>
                        <a:t>$795</a:t>
                      </a:r>
                    </a:p>
                  </a:txBody>
                  <a:tcPr/>
                </a:tc>
              </a:tr>
              <a:tr h="470268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defRPr sz="1500" b="1"/>
                      </a:pPr>
                      <a:r>
                        <a:t>$31,509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412480" y="1645920"/>
            <a:ext cx="3291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/>
            </a:pPr>
            <a:r>
              <a:t>• The two promo items are 572 of 581 lines ($28,867).</a:t>
            </a:r>
            <a:br/>
            <a:br/>
            <a:r>
              <a:t>• Club kegs: 9 lines, $2,642.</a:t>
            </a:r>
            <a:br/>
            <a:br/>
            <a:r>
              <a:t>• Names fit the Finding 1 discount push, but the data doesn’t prove a link. Worth checking.</a:t>
            </a:r>
            <a:br/>
            <a:br/>
            <a:r>
              <a:t>• Wollongong: a further $410 (Aug). Alexandria: none.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F3864"/>
                </a:solidFill>
              </a:defRPr>
            </a:pPr>
            <a:r>
              <a:t>Next steps for the depot team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5156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7F7F7F"/>
                </a:solidFill>
              </a:defRPr>
            </a:pPr>
            <a:r>
              <a:t>From the report · owners and due dates to be agreed at the huddle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645920"/>
          <a:ext cx="110642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6949440"/>
                <a:gridCol w="2011680"/>
                <a:gridCol w="1554480"/>
              </a:tblGrid>
              <a:tr h="621792"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 b="1"/>
                      </a:pPr>
                      <a:r>
                        <a:t>Due</a:t>
                      </a:r>
                    </a:p>
                  </a:txBody>
                  <a:tcPr/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Map the five descriptions to proper product codes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Stop invoicing items that are not set up in the product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Confirm promo pricing against supplier promo funding before claiming anything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  <a:r>
                        <a:t>Re-run Smithfield’s Jul–Sep 2026 margin once the lines are mapped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/>
                      </a:p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120640"/>
            <a:ext cx="11064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F3864"/>
                </a:solidFill>
              </a:defRPr>
            </a:pPr>
            <a:r>
              <a:t>Success measure: October 2026 unmapped sales at $0.   Use the Excel checklist to track each description.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Smithfield: invoice lines with no product code</dc:title>
  <dc:subject/>
  <dc:creator>Wattle Lane Distributors</dc:creator>
  <cp:keywords/>
  <dc:description/>
  <cp:lastModifiedBy>Wattle Lane Distributors</cp:lastModifiedBy>
  <cp:revision>1</cp:revision>
  <dcterms:created xsi:type="dcterms:W3CDTF">2026-10-22T04:05:00Z</dcterms:created>
  <dcterms:modified xsi:type="dcterms:W3CDTF">2026-10-22T04:05:00Z</dcterms:modified>
  <cp:category/>
</cp:coreProperties>
</file>